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94713"/>
  </p:normalViewPr>
  <p:slideViewPr>
    <p:cSldViewPr snapToGrid="0" snapToObjects="1">
      <p:cViewPr varScale="1">
        <p:scale>
          <a:sx n="104" d="100"/>
          <a:sy n="104" d="100"/>
        </p:scale>
        <p:origin x="1824" y="114"/>
      </p:cViewPr>
      <p:guideLst>
        <p:guide orient="horz" pos="2160"/>
        <p:guide pos="2880"/>
      </p:guideLst>
    </p:cSldViewPr>
  </p:slideViewPr>
  <p:notesTextViewPr>
    <p:cViewPr>
      <p:scale>
        <a:sx n="100" d="100"/>
        <a:sy n="100" d="100"/>
      </p:scale>
      <p:origin x="0" y="-18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54549-EDE1-4239-892A-73DEBE43DD03}" type="datetimeFigureOut">
              <a:rPr lang="en-US" smtClean="0"/>
              <a:t>3/10/2020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6DAC4-3CC0-4C21-99F3-B1275CE48C86}" type="slidenum">
              <a:rPr lang="en-US" smtClean="0"/>
              <a:t>‹#›</a:t>
            </a:fld>
            <a:endParaRPr lang="en-US"/>
          </a:p>
        </p:txBody>
      </p:sp>
    </p:spTree>
    <p:extLst>
      <p:ext uri="{BB962C8B-B14F-4D97-AF65-F5344CB8AC3E}">
        <p14:creationId xmlns:p14="http://schemas.microsoft.com/office/powerpoint/2010/main" val="54010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SVCC, we converted a short scavenger hunt to a gamified lesson in the Fall 2019 semester. The</a:t>
            </a:r>
            <a:r>
              <a:rPr lang="en-US" baseline="0" dirty="0" smtClean="0"/>
              <a:t> previous lesson was not engaging – students would rush through without absorbing information and then ask to leave early. The gamified unit has been deployed twice, with some edits implemented after each iteration.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a:t>
            </a:fld>
            <a:endParaRPr lang="en-US"/>
          </a:p>
        </p:txBody>
      </p:sp>
    </p:spTree>
    <p:extLst>
      <p:ext uri="{BB962C8B-B14F-4D97-AF65-F5344CB8AC3E}">
        <p14:creationId xmlns:p14="http://schemas.microsoft.com/office/powerpoint/2010/main" val="398770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teams complete an activity, they scan a QR code to receive a clue toward solving</a:t>
            </a:r>
            <a:r>
              <a:rPr lang="en-US" baseline="0" dirty="0" smtClean="0"/>
              <a:t> the “Magic Password.”  The Magic Password elements are recorded on the front of the team packet, and must be unscrambled to create a word that becomes the password to access the quiz at the end of the class period.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12</a:t>
            </a:fld>
            <a:endParaRPr lang="en-US"/>
          </a:p>
        </p:txBody>
      </p:sp>
    </p:spTree>
    <p:extLst>
      <p:ext uri="{BB962C8B-B14F-4D97-AF65-F5344CB8AC3E}">
        <p14:creationId xmlns:p14="http://schemas.microsoft.com/office/powerpoint/2010/main" val="264805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Extended learning is incentivized, but does not contribute</a:t>
            </a:r>
            <a:r>
              <a:rPr lang="en-US" baseline="0" dirty="0" smtClean="0"/>
              <a:t> to student grades. A Leader Board is posted outside the Learning Commons to help drive traffic to the Library and Tutoring Center.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13</a:t>
            </a:fld>
            <a:endParaRPr lang="en-US"/>
          </a:p>
        </p:txBody>
      </p:sp>
    </p:spTree>
    <p:extLst>
      <p:ext uri="{BB962C8B-B14F-4D97-AF65-F5344CB8AC3E}">
        <p14:creationId xmlns:p14="http://schemas.microsoft.com/office/powerpoint/2010/main" val="35325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game activities are set up as centers around the LC. Students begin at one center, complete the activity, scan the QR code and record the Magic Password clue, collect a token, and move to the next activity. Activity 3 links are above. You may also look at the game packet materials for Activity 3 to get a better overview of the activity.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14</a:t>
            </a:fld>
            <a:endParaRPr lang="en-US"/>
          </a:p>
        </p:txBody>
      </p:sp>
    </p:spTree>
    <p:extLst>
      <p:ext uri="{BB962C8B-B14F-4D97-AF65-F5344CB8AC3E}">
        <p14:creationId xmlns:p14="http://schemas.microsoft.com/office/powerpoint/2010/main" val="250910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one of our goals was to increase interaction with Learning Commons staff, tasks were built into the game to push students to confront those approach anxieties in the safety of the group. Interaction with peers is encouraged by including some just-for-fun activities to earn tokens such as taking a group selfie at a station.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15</a:t>
            </a:fld>
            <a:endParaRPr lang="en-US"/>
          </a:p>
        </p:txBody>
      </p:sp>
    </p:spTree>
    <p:extLst>
      <p:ext uri="{BB962C8B-B14F-4D97-AF65-F5344CB8AC3E}">
        <p14:creationId xmlns:p14="http://schemas.microsoft.com/office/powerpoint/2010/main" val="321317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maintain</a:t>
            </a:r>
            <a:r>
              <a:rPr lang="en-US" baseline="0" dirty="0" smtClean="0"/>
              <a:t> equity, it is important that all teams have the same amount of time to play the game, that scoring is adjusted to account for the size of a team, and to be sure that accessible versions of the printed game packet are available to students.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16</a:t>
            </a:fld>
            <a:endParaRPr lang="en-US"/>
          </a:p>
        </p:txBody>
      </p:sp>
    </p:spTree>
    <p:extLst>
      <p:ext uri="{BB962C8B-B14F-4D97-AF65-F5344CB8AC3E}">
        <p14:creationId xmlns:p14="http://schemas.microsoft.com/office/powerpoint/2010/main" val="84321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quiz at the end is provided for assessment, but students have three attempts to improve their score. In the first iteration, students took the quiz as a group,</a:t>
            </a:r>
            <a:r>
              <a:rPr lang="en-US" baseline="0" dirty="0" smtClean="0"/>
              <a:t> with collaboration encouraged. Due to time constraints, that feature was removed from the second iteration. We hope to restore that feature in the next iteration, as we feel some of the engagement with the activity and with peers was lost.  The extended activities are clearly marked “Optional, for continued game play only” and put into a separate assignment category in our LMS. Each of those items are also marked “do not include in final grade calculation.” This allows those scoring the game to see scores for each activity and add them to the team score without inflating course grades.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17</a:t>
            </a:fld>
            <a:endParaRPr lang="en-US"/>
          </a:p>
        </p:txBody>
      </p:sp>
    </p:spTree>
    <p:extLst>
      <p:ext uri="{BB962C8B-B14F-4D97-AF65-F5344CB8AC3E}">
        <p14:creationId xmlns:p14="http://schemas.microsoft.com/office/powerpoint/2010/main" val="385376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clear that the game will need frequent editing before we let it rest on its merits. We have concentrated on timing, motivation,</a:t>
            </a:r>
            <a:r>
              <a:rPr lang="en-US" baseline="0" dirty="0" smtClean="0"/>
              <a:t> content, etc., but feel it would be nice to make game packets more visually appealing. </a:t>
            </a:r>
          </a:p>
          <a:p>
            <a:r>
              <a:rPr lang="en-US" baseline="0" dirty="0" smtClean="0"/>
              <a:t>We ask for volunteers across campus so that we can have a volunteer at each station. This requires many people in the fall semester.  We have found that we need to stagger the live sessions so that no two groups overlap in the Learning Commons for game play, and so that staff and volunteers assist with game play no more than four hours per day. Finally, we have had some input from students that while the bookstore gift certificates are nice, they have trouble finding anything they want for $20.00. Some have expressed that they would rather have $20.00 for the cafeteria. I would suggest getting some student input if you decide to tackle </a:t>
            </a:r>
            <a:r>
              <a:rPr lang="en-US" baseline="0" smtClean="0"/>
              <a:t>something similar. </a:t>
            </a:r>
            <a:endParaRPr lang="en-US"/>
          </a:p>
        </p:txBody>
      </p:sp>
      <p:sp>
        <p:nvSpPr>
          <p:cNvPr id="4" name="Slide Number Placeholder 3"/>
          <p:cNvSpPr>
            <a:spLocks noGrp="1"/>
          </p:cNvSpPr>
          <p:nvPr>
            <p:ph type="sldNum" sz="quarter" idx="10"/>
          </p:nvPr>
        </p:nvSpPr>
        <p:spPr/>
        <p:txBody>
          <a:bodyPr/>
          <a:lstStyle/>
          <a:p>
            <a:fld id="{7586DAC4-3CC0-4C21-99F3-B1275CE48C86}" type="slidenum">
              <a:rPr lang="en-US" smtClean="0"/>
              <a:t>18</a:t>
            </a:fld>
            <a:endParaRPr lang="en-US"/>
          </a:p>
        </p:txBody>
      </p:sp>
    </p:spTree>
    <p:extLst>
      <p:ext uri="{BB962C8B-B14F-4D97-AF65-F5344CB8AC3E}">
        <p14:creationId xmlns:p14="http://schemas.microsoft.com/office/powerpoint/2010/main" val="300234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game, every student team competes with every other student team enrolled in the on-campus versions of the course. Winning team members receive a $20.00 gift certificate from the college bookstore.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2</a:t>
            </a:fld>
            <a:endParaRPr lang="en-US"/>
          </a:p>
        </p:txBody>
      </p:sp>
    </p:spTree>
    <p:extLst>
      <p:ext uri="{BB962C8B-B14F-4D97-AF65-F5344CB8AC3E}">
        <p14:creationId xmlns:p14="http://schemas.microsoft.com/office/powerpoint/2010/main" val="307689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many goals for the project – we wanted students to be less intimidated</a:t>
            </a:r>
            <a:r>
              <a:rPr lang="en-US" baseline="0" dirty="0" smtClean="0"/>
              <a:t> to approach Learning Commons staff, to interact with one another more, and to engage with the material.</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3</a:t>
            </a:fld>
            <a:endParaRPr lang="en-US"/>
          </a:p>
        </p:txBody>
      </p:sp>
    </p:spTree>
    <p:extLst>
      <p:ext uri="{BB962C8B-B14F-4D97-AF65-F5344CB8AC3E}">
        <p14:creationId xmlns:p14="http://schemas.microsoft.com/office/powerpoint/2010/main" val="23317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began the process by setting goals.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4</a:t>
            </a:fld>
            <a:endParaRPr lang="en-US"/>
          </a:p>
        </p:txBody>
      </p:sp>
    </p:spTree>
    <p:extLst>
      <p:ext uri="{BB962C8B-B14F-4D97-AF65-F5344CB8AC3E}">
        <p14:creationId xmlns:p14="http://schemas.microsoft.com/office/powerpoint/2010/main" val="71607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learning objectives for the lesson were broken into two parts – essential objectives that would be met</a:t>
            </a:r>
            <a:r>
              <a:rPr lang="en-US" baseline="0" dirty="0" smtClean="0"/>
              <a:t> during the 50 minute class meeting time, and extended objectives that would correspond to the extended learning opportunities.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5</a:t>
            </a:fld>
            <a:endParaRPr lang="en-US"/>
          </a:p>
        </p:txBody>
      </p:sp>
    </p:spTree>
    <p:extLst>
      <p:ext uri="{BB962C8B-B14F-4D97-AF65-F5344CB8AC3E}">
        <p14:creationId xmlns:p14="http://schemas.microsoft.com/office/powerpoint/2010/main" val="195784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objectives were chosen</a:t>
            </a:r>
            <a:r>
              <a:rPr lang="en-US" baseline="0" dirty="0" smtClean="0"/>
              <a:t> after extensive consultation with the Coordinator of the Learning Commons, current FYE instructors, and English faculty.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6</a:t>
            </a:fld>
            <a:endParaRPr lang="en-US"/>
          </a:p>
        </p:txBody>
      </p:sp>
    </p:spTree>
    <p:extLst>
      <p:ext uri="{BB962C8B-B14F-4D97-AF65-F5344CB8AC3E}">
        <p14:creationId xmlns:p14="http://schemas.microsoft.com/office/powerpoint/2010/main" val="36790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extended objectives and activities were selected due to time constraints and a feeling that information literacy is an important skill that needed to be emphasized.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8</a:t>
            </a:fld>
            <a:endParaRPr lang="en-US"/>
          </a:p>
        </p:txBody>
      </p:sp>
    </p:spTree>
    <p:extLst>
      <p:ext uri="{BB962C8B-B14F-4D97-AF65-F5344CB8AC3E}">
        <p14:creationId xmlns:p14="http://schemas.microsoft.com/office/powerpoint/2010/main" val="228014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challenges included the limited class meeting time of 50 minutes. Technology</a:t>
            </a:r>
            <a:r>
              <a:rPr lang="en-US" baseline="0" dirty="0" smtClean="0"/>
              <a:t> available in the Learning Commons included a computer lab area, which was used for some activities. Other activities required the use of one smartphone per group, which did not present a problem. In case of smartphone availability issues, each volunteer carried their own phone capable of scanning QR codes. The lack of a smartphone did not occur in any group. </a:t>
            </a:r>
            <a:r>
              <a:rPr lang="en-US" dirty="0" smtClean="0"/>
              <a:t>In addition, we ruled out developing</a:t>
            </a:r>
            <a:r>
              <a:rPr lang="en-US" baseline="0" dirty="0" smtClean="0"/>
              <a:t> a video game because we didn’t have an animator on campus, or anyone with the free time to write a lot of code.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10</a:t>
            </a:fld>
            <a:endParaRPr lang="en-US"/>
          </a:p>
        </p:txBody>
      </p:sp>
    </p:spTree>
    <p:extLst>
      <p:ext uri="{BB962C8B-B14F-4D97-AF65-F5344CB8AC3E}">
        <p14:creationId xmlns:p14="http://schemas.microsoft.com/office/powerpoint/2010/main" val="131571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 of game theory were planned into the game. The</a:t>
            </a:r>
            <a:r>
              <a:rPr lang="en-US" baseline="0" dirty="0" smtClean="0"/>
              <a:t> most obvious of these was introducing competition with other teams on campus. During the class meeting time, students met their instructor in the Learning Commons, broke into teams, and received a game packet. Students complete 6 activities during the 50 minute class period, earning tokens as they complete activities. Bonus questions or activities allow teams to “level up” and earn extra tokens. Activities start out simply and move to more complex tasks during game play. </a:t>
            </a:r>
            <a:endParaRPr lang="en-US" dirty="0"/>
          </a:p>
        </p:txBody>
      </p:sp>
      <p:sp>
        <p:nvSpPr>
          <p:cNvPr id="4" name="Slide Number Placeholder 3"/>
          <p:cNvSpPr>
            <a:spLocks noGrp="1"/>
          </p:cNvSpPr>
          <p:nvPr>
            <p:ph type="sldNum" sz="quarter" idx="10"/>
          </p:nvPr>
        </p:nvSpPr>
        <p:spPr/>
        <p:txBody>
          <a:bodyPr/>
          <a:lstStyle/>
          <a:p>
            <a:fld id="{7586DAC4-3CC0-4C21-99F3-B1275CE48C86}" type="slidenum">
              <a:rPr lang="en-US" smtClean="0"/>
              <a:t>11</a:t>
            </a:fld>
            <a:endParaRPr lang="en-US"/>
          </a:p>
        </p:txBody>
      </p:sp>
    </p:spTree>
    <p:extLst>
      <p:ext uri="{BB962C8B-B14F-4D97-AF65-F5344CB8AC3E}">
        <p14:creationId xmlns:p14="http://schemas.microsoft.com/office/powerpoint/2010/main" val="227357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4D9102-529A-B64C-8598-F566C2F57CC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334106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D9102-529A-B64C-8598-F566C2F57CC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194383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D9102-529A-B64C-8598-F566C2F57CC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29529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D9102-529A-B64C-8598-F566C2F57CC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108483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4D9102-529A-B64C-8598-F566C2F57CCA}"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302478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4D9102-529A-B64C-8598-F566C2F57CC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89752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4D9102-529A-B64C-8598-F566C2F57CCA}"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65424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9102-529A-B64C-8598-F566C2F57CCA}"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188149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D9102-529A-B64C-8598-F566C2F57CCA}"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25985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4D9102-529A-B64C-8598-F566C2F57CC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282619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4D9102-529A-B64C-8598-F566C2F57CCA}"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38079-E3BD-5742-B839-43B1D8D842E9}" type="slidenum">
              <a:rPr lang="en-US" smtClean="0"/>
              <a:t>‹#›</a:t>
            </a:fld>
            <a:endParaRPr lang="en-US"/>
          </a:p>
        </p:txBody>
      </p:sp>
    </p:spTree>
    <p:extLst>
      <p:ext uri="{BB962C8B-B14F-4D97-AF65-F5344CB8AC3E}">
        <p14:creationId xmlns:p14="http://schemas.microsoft.com/office/powerpoint/2010/main" val="47977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D9102-529A-B64C-8598-F566C2F57CCA}"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38079-E3BD-5742-B839-43B1D8D842E9}" type="slidenum">
              <a:rPr lang="en-US" smtClean="0"/>
              <a:t>‹#›</a:t>
            </a:fld>
            <a:endParaRPr lang="en-US"/>
          </a:p>
        </p:txBody>
      </p:sp>
    </p:spTree>
    <p:extLst>
      <p:ext uri="{BB962C8B-B14F-4D97-AF65-F5344CB8AC3E}">
        <p14:creationId xmlns:p14="http://schemas.microsoft.com/office/powerpoint/2010/main" val="176526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ocs.google.com/document/d/1ktmYp6UCGHAZL8GfWjU5NkpfdZWymbK_UMsKJOdEeIM/edit?usp=sharing" TargetMode="External"/><Relationship Id="rId4" Type="http://schemas.openxmlformats.org/officeDocument/2006/relationships/hyperlink" Target="https://drive.google.com/file/d/10kTI58LWPTASRHVTKwjAI2HcqjXXxfHP/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ter: Sauk Valley Community College. SVCC is dedicated to teaching and scholarship while engaging the community in lifelong learning, public service, and economic development.">
            <a:extLst>
              <a:ext uri="{FF2B5EF4-FFF2-40B4-BE49-F238E27FC236}">
                <a16:creationId xmlns:a16="http://schemas.microsoft.com/office/drawing/2014/main" id="{8476AA28-0560-9A47-8350-E7830AF12593}"/>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dirty="0"/>
              <a:t>A Gamified Information Literacy Unit for First Year Experience Courses</a:t>
            </a:r>
          </a:p>
        </p:txBody>
      </p:sp>
      <p:sp>
        <p:nvSpPr>
          <p:cNvPr id="3" name="Subtitle 2"/>
          <p:cNvSpPr>
            <a:spLocks noGrp="1"/>
          </p:cNvSpPr>
          <p:nvPr>
            <p:ph type="subTitle" idx="1"/>
          </p:nvPr>
        </p:nvSpPr>
        <p:spPr>
          <a:xfrm>
            <a:off x="685800" y="4313382"/>
            <a:ext cx="3599873" cy="1325418"/>
          </a:xfrm>
        </p:spPr>
        <p:txBody>
          <a:bodyPr>
            <a:normAutofit/>
          </a:bodyPr>
          <a:lstStyle/>
          <a:p>
            <a:endParaRPr lang="en-US" dirty="0" smtClean="0"/>
          </a:p>
          <a:p>
            <a:pPr algn="l">
              <a:lnSpc>
                <a:spcPct val="110000"/>
              </a:lnSpc>
              <a:spcBef>
                <a:spcPts val="0"/>
              </a:spcBef>
            </a:pPr>
            <a:r>
              <a:rPr lang="en-US" sz="2200" dirty="0" smtClean="0">
                <a:solidFill>
                  <a:schemeClr val="tx1"/>
                </a:solidFill>
              </a:rPr>
              <a:t>Robin Fisch</a:t>
            </a:r>
          </a:p>
          <a:p>
            <a:pPr algn="l">
              <a:lnSpc>
                <a:spcPct val="110000"/>
              </a:lnSpc>
              <a:spcBef>
                <a:spcPts val="0"/>
              </a:spcBef>
            </a:pPr>
            <a:r>
              <a:rPr lang="en-US" sz="2200" dirty="0" smtClean="0">
                <a:solidFill>
                  <a:schemeClr val="tx1"/>
                </a:solidFill>
              </a:rPr>
              <a:t>Instructional Designer</a:t>
            </a:r>
          </a:p>
          <a:p>
            <a:endParaRPr lang="en-US" dirty="0"/>
          </a:p>
        </p:txBody>
      </p:sp>
    </p:spTree>
    <p:extLst>
      <p:ext uri="{BB962C8B-B14F-4D97-AF65-F5344CB8AC3E}">
        <p14:creationId xmlns:p14="http://schemas.microsoft.com/office/powerpoint/2010/main" val="3664637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Challenges to Game Development</a:t>
            </a:r>
          </a:p>
        </p:txBody>
      </p:sp>
      <p:sp>
        <p:nvSpPr>
          <p:cNvPr id="3" name="Content Placeholder 2"/>
          <p:cNvSpPr>
            <a:spLocks noGrp="1"/>
          </p:cNvSpPr>
          <p:nvPr>
            <p:ph idx="1"/>
          </p:nvPr>
        </p:nvSpPr>
        <p:spPr/>
        <p:txBody>
          <a:bodyPr/>
          <a:lstStyle/>
          <a:p>
            <a:r>
              <a:rPr lang="en-US" dirty="0"/>
              <a:t>50 minute time limit</a:t>
            </a:r>
          </a:p>
          <a:p>
            <a:r>
              <a:rPr lang="en-US" dirty="0"/>
              <a:t>Available technology varies</a:t>
            </a:r>
          </a:p>
          <a:p>
            <a:r>
              <a:rPr lang="en-US" dirty="0"/>
              <a:t>No animator </a:t>
            </a:r>
          </a:p>
          <a:p>
            <a:endParaRPr lang="en-US" dirty="0"/>
          </a:p>
          <a:p>
            <a:pPr marL="0" indent="0">
              <a:buNone/>
            </a:pPr>
            <a:r>
              <a:rPr lang="en-US" dirty="0"/>
              <a:t>Our solution – a simple game. </a:t>
            </a:r>
          </a:p>
          <a:p>
            <a:endParaRPr lang="en-US" dirty="0"/>
          </a:p>
        </p:txBody>
      </p:sp>
    </p:spTree>
    <p:extLst>
      <p:ext uri="{BB962C8B-B14F-4D97-AF65-F5344CB8AC3E}">
        <p14:creationId xmlns:p14="http://schemas.microsoft.com/office/powerpoint/2010/main" val="391605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Integrated Game Theory</a:t>
            </a:r>
          </a:p>
        </p:txBody>
      </p:sp>
      <p:sp>
        <p:nvSpPr>
          <p:cNvPr id="3" name="Content Placeholder 2"/>
          <p:cNvSpPr>
            <a:spLocks noGrp="1"/>
          </p:cNvSpPr>
          <p:nvPr>
            <p:ph idx="1"/>
          </p:nvPr>
        </p:nvSpPr>
        <p:spPr/>
        <p:txBody>
          <a:bodyPr/>
          <a:lstStyle/>
          <a:p>
            <a:r>
              <a:rPr lang="en-US" dirty="0"/>
              <a:t>Competition with other teams</a:t>
            </a:r>
          </a:p>
          <a:p>
            <a:pPr lvl="1"/>
            <a:r>
              <a:rPr lang="en-US" dirty="0"/>
              <a:t>All on-campus FYE course sections compete</a:t>
            </a:r>
          </a:p>
          <a:p>
            <a:r>
              <a:rPr lang="en-US" dirty="0"/>
              <a:t>Completing activities earns tokens</a:t>
            </a:r>
          </a:p>
          <a:p>
            <a:r>
              <a:rPr lang="en-US" dirty="0"/>
              <a:t>Teams can “level up” by repeating an activity to increase their score, or by answering bonus questions at each station to earn extra tokens.</a:t>
            </a:r>
          </a:p>
          <a:p>
            <a:r>
              <a:rPr lang="en-US" dirty="0"/>
              <a:t>Activities increase in difficulty during the game.</a:t>
            </a:r>
          </a:p>
          <a:p>
            <a:endParaRPr lang="en-US" dirty="0"/>
          </a:p>
        </p:txBody>
      </p:sp>
    </p:spTree>
    <p:extLst>
      <p:ext uri="{BB962C8B-B14F-4D97-AF65-F5344CB8AC3E}">
        <p14:creationId xmlns:p14="http://schemas.microsoft.com/office/powerpoint/2010/main" val="383398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Integrated Game Theory, cont. </a:t>
            </a:r>
          </a:p>
        </p:txBody>
      </p:sp>
      <p:sp>
        <p:nvSpPr>
          <p:cNvPr id="3" name="Content Placeholder 2"/>
          <p:cNvSpPr>
            <a:spLocks noGrp="1"/>
          </p:cNvSpPr>
          <p:nvPr>
            <p:ph idx="1"/>
          </p:nvPr>
        </p:nvSpPr>
        <p:spPr/>
        <p:txBody>
          <a:bodyPr/>
          <a:lstStyle/>
          <a:p>
            <a:r>
              <a:rPr lang="en-US" dirty="0"/>
              <a:t>Completing each activity entitles teams to scan a QR code to receive another piece of the “Magic Password,” which must be unscrambled at the end of the game.</a:t>
            </a:r>
          </a:p>
          <a:p>
            <a:r>
              <a:rPr lang="en-US" dirty="0"/>
              <a:t>Magic Password becomes the password to unlock the quiz at the end. </a:t>
            </a:r>
          </a:p>
          <a:p>
            <a:endParaRPr lang="en-US" dirty="0"/>
          </a:p>
        </p:txBody>
      </p:sp>
    </p:spTree>
    <p:extLst>
      <p:ext uri="{BB962C8B-B14F-4D97-AF65-F5344CB8AC3E}">
        <p14:creationId xmlns:p14="http://schemas.microsoft.com/office/powerpoint/2010/main" val="214327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a:t>Integrated Game Theory, cont. 2</a:t>
            </a:r>
            <a:br>
              <a:rPr lang="en-US" dirty="0"/>
            </a:br>
            <a:endParaRPr lang="en-US" dirty="0"/>
          </a:p>
        </p:txBody>
      </p:sp>
      <p:sp>
        <p:nvSpPr>
          <p:cNvPr id="3" name="Content Placeholder 2"/>
          <p:cNvSpPr>
            <a:spLocks noGrp="1"/>
          </p:cNvSpPr>
          <p:nvPr>
            <p:ph idx="1"/>
          </p:nvPr>
        </p:nvSpPr>
        <p:spPr/>
        <p:txBody>
          <a:bodyPr/>
          <a:lstStyle/>
          <a:p>
            <a:r>
              <a:rPr lang="en-US" dirty="0"/>
              <a:t>Extended learning is incentivized</a:t>
            </a:r>
          </a:p>
          <a:p>
            <a:pPr lvl="1"/>
            <a:r>
              <a:rPr lang="en-US" dirty="0"/>
              <a:t>Winning team or teams receive $20.00 gift certificates from the bookstore for each team member.</a:t>
            </a:r>
          </a:p>
          <a:p>
            <a:r>
              <a:rPr lang="en-US" dirty="0"/>
              <a:t>Leader Board is posted outside the Learning Commons.</a:t>
            </a:r>
          </a:p>
          <a:p>
            <a:endParaRPr lang="en-US" dirty="0"/>
          </a:p>
        </p:txBody>
      </p:sp>
    </p:spTree>
    <p:extLst>
      <p:ext uri="{BB962C8B-B14F-4D97-AF65-F5344CB8AC3E}">
        <p14:creationId xmlns:p14="http://schemas.microsoft.com/office/powerpoint/2010/main" val="394666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Sample Game Activity</a:t>
            </a:r>
          </a:p>
        </p:txBody>
      </p:sp>
      <p:sp>
        <p:nvSpPr>
          <p:cNvPr id="3" name="Content Placeholder 2"/>
          <p:cNvSpPr>
            <a:spLocks noGrp="1"/>
          </p:cNvSpPr>
          <p:nvPr>
            <p:ph idx="1"/>
          </p:nvPr>
        </p:nvSpPr>
        <p:spPr/>
        <p:txBody>
          <a:bodyPr/>
          <a:lstStyle/>
          <a:p>
            <a:pPr marL="0" indent="0">
              <a:buNone/>
            </a:pPr>
            <a:r>
              <a:rPr lang="en-US" dirty="0"/>
              <a:t>Activity 3: Learning Commons Tutoring</a:t>
            </a:r>
          </a:p>
          <a:p>
            <a:r>
              <a:rPr lang="en-US" dirty="0"/>
              <a:t>	</a:t>
            </a:r>
            <a:r>
              <a:rPr lang="en-US" dirty="0">
                <a:hlinkClick r:id="rId4"/>
              </a:rPr>
              <a:t>Scan QR Code to view LC Tutoring video</a:t>
            </a:r>
            <a:endParaRPr lang="en-US" dirty="0"/>
          </a:p>
          <a:p>
            <a:pPr marL="0" indent="0">
              <a:buNone/>
            </a:pPr>
            <a:endParaRPr lang="en-US" dirty="0"/>
          </a:p>
          <a:p>
            <a:pPr marL="457200" indent="-457200">
              <a:spcBef>
                <a:spcPts val="0"/>
              </a:spcBef>
            </a:pPr>
            <a:r>
              <a:rPr lang="en-US" dirty="0">
                <a:hlinkClick r:id="rId5"/>
              </a:rPr>
              <a:t>Locate the Science Study Room, scan the QR code to learn about available resources. </a:t>
            </a:r>
            <a:endParaRPr lang="en-US" dirty="0"/>
          </a:p>
          <a:p>
            <a:pPr marL="400050" lvl="1" indent="0">
              <a:spcBef>
                <a:spcPts val="0"/>
              </a:spcBef>
              <a:buNone/>
            </a:pPr>
            <a:endParaRPr lang="en-US" dirty="0"/>
          </a:p>
          <a:p>
            <a:pPr marL="400050" lvl="1" indent="0">
              <a:spcBef>
                <a:spcPts val="0"/>
              </a:spcBef>
              <a:buNone/>
            </a:pPr>
            <a:endParaRPr lang="en-US" dirty="0"/>
          </a:p>
          <a:p>
            <a:endParaRPr lang="en-US" dirty="0"/>
          </a:p>
        </p:txBody>
      </p:sp>
    </p:spTree>
    <p:extLst>
      <p:ext uri="{BB962C8B-B14F-4D97-AF65-F5344CB8AC3E}">
        <p14:creationId xmlns:p14="http://schemas.microsoft.com/office/powerpoint/2010/main" val="99205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Activity 3, cont. </a:t>
            </a:r>
          </a:p>
        </p:txBody>
      </p:sp>
      <p:sp>
        <p:nvSpPr>
          <p:cNvPr id="3" name="Content Placeholder 2"/>
          <p:cNvSpPr>
            <a:spLocks noGrp="1"/>
          </p:cNvSpPr>
          <p:nvPr>
            <p:ph idx="1"/>
          </p:nvPr>
        </p:nvSpPr>
        <p:spPr/>
        <p:txBody>
          <a:bodyPr/>
          <a:lstStyle/>
          <a:p>
            <a:pPr marL="457200" indent="-457200">
              <a:spcBef>
                <a:spcPts val="0"/>
              </a:spcBef>
            </a:pPr>
            <a:r>
              <a:rPr lang="en-US" dirty="0"/>
              <a:t>Locate a tutor and tell them two services that the LC Tutoring Center provides to earn a token. </a:t>
            </a:r>
          </a:p>
          <a:p>
            <a:pPr marL="457200" indent="-457200">
              <a:spcBef>
                <a:spcPts val="0"/>
              </a:spcBef>
            </a:pPr>
            <a:endParaRPr lang="en-US" dirty="0"/>
          </a:p>
          <a:p>
            <a:pPr marL="457200" indent="-457200">
              <a:spcBef>
                <a:spcPts val="0"/>
              </a:spcBef>
            </a:pPr>
            <a:r>
              <a:rPr lang="en-US" dirty="0"/>
              <a:t>Optional: take a group selfie with the tutor to earn a bonus token. </a:t>
            </a:r>
          </a:p>
          <a:p>
            <a:endParaRPr lang="en-US" dirty="0"/>
          </a:p>
        </p:txBody>
      </p:sp>
    </p:spTree>
    <p:extLst>
      <p:ext uri="{BB962C8B-B14F-4D97-AF65-F5344CB8AC3E}">
        <p14:creationId xmlns:p14="http://schemas.microsoft.com/office/powerpoint/2010/main" val="154819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Equity in Game Play</a:t>
            </a:r>
          </a:p>
        </p:txBody>
      </p:sp>
      <p:sp>
        <p:nvSpPr>
          <p:cNvPr id="3" name="Content Placeholder 2"/>
          <p:cNvSpPr>
            <a:spLocks noGrp="1"/>
          </p:cNvSpPr>
          <p:nvPr>
            <p:ph idx="1"/>
          </p:nvPr>
        </p:nvSpPr>
        <p:spPr/>
        <p:txBody>
          <a:bodyPr/>
          <a:lstStyle/>
          <a:p>
            <a:r>
              <a:rPr lang="en-US" dirty="0"/>
              <a:t>All FYE sections open the unit on the same day, and close it on the same day to allow all students the same amount of time to play.</a:t>
            </a:r>
          </a:p>
          <a:p>
            <a:r>
              <a:rPr lang="en-US" dirty="0"/>
              <a:t>Scoring of in-class play is adjusted for the number of players on a team so that individual tokens do not advantage larger teams. </a:t>
            </a:r>
          </a:p>
          <a:p>
            <a:r>
              <a:rPr lang="en-US" dirty="0" smtClean="0"/>
              <a:t>Digital versions of the game pages are accessible.</a:t>
            </a:r>
            <a:endParaRPr lang="en-US" dirty="0"/>
          </a:p>
        </p:txBody>
      </p:sp>
    </p:spTree>
    <p:extLst>
      <p:ext uri="{BB962C8B-B14F-4D97-AF65-F5344CB8AC3E}">
        <p14:creationId xmlns:p14="http://schemas.microsoft.com/office/powerpoint/2010/main" val="186346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lstStyle/>
          <a:p>
            <a:r>
              <a:rPr lang="en-US" dirty="0"/>
              <a:t>Activity 7 (Quiz) earns up to ten points toward the grade of each student. </a:t>
            </a:r>
          </a:p>
          <a:p>
            <a:r>
              <a:rPr lang="en-US" dirty="0"/>
              <a:t>Tokens are not recorded for the grade, but only for game play.</a:t>
            </a:r>
          </a:p>
          <a:p>
            <a:r>
              <a:rPr lang="en-US" dirty="0"/>
              <a:t>Extended learning activities are not included in the student’s final grade, but contribute to the team score. </a:t>
            </a:r>
          </a:p>
          <a:p>
            <a:endParaRPr lang="en-US" dirty="0"/>
          </a:p>
        </p:txBody>
      </p:sp>
    </p:spTree>
    <p:extLst>
      <p:ext uri="{BB962C8B-B14F-4D97-AF65-F5344CB8AC3E}">
        <p14:creationId xmlns:p14="http://schemas.microsoft.com/office/powerpoint/2010/main" val="90393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Edit frequently for continual improvement.</a:t>
            </a:r>
          </a:p>
          <a:p>
            <a:r>
              <a:rPr lang="en-US" dirty="0" smtClean="0"/>
              <a:t>Recruit many, many volunteers.</a:t>
            </a:r>
          </a:p>
          <a:p>
            <a:r>
              <a:rPr lang="en-US" dirty="0" smtClean="0"/>
              <a:t>Mindfully schedule live sessions so that staff and volunteers have a reasonable schedule.</a:t>
            </a:r>
          </a:p>
          <a:p>
            <a:r>
              <a:rPr lang="en-US" dirty="0" smtClean="0"/>
              <a:t>Prizes? Get student input. </a:t>
            </a:r>
          </a:p>
          <a:p>
            <a:endParaRPr lang="en-US" dirty="0" smtClean="0"/>
          </a:p>
          <a:p>
            <a:endParaRPr lang="en-US" dirty="0" smtClean="0"/>
          </a:p>
          <a:p>
            <a:endParaRPr lang="en-US" dirty="0"/>
          </a:p>
        </p:txBody>
      </p:sp>
    </p:spTree>
    <p:extLst>
      <p:ext uri="{BB962C8B-B14F-4D97-AF65-F5344CB8AC3E}">
        <p14:creationId xmlns:p14="http://schemas.microsoft.com/office/powerpoint/2010/main" val="223094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SVCC Learning Commons Quest</a:t>
            </a:r>
          </a:p>
        </p:txBody>
      </p:sp>
      <p:sp>
        <p:nvSpPr>
          <p:cNvPr id="3" name="Content Placeholder 2"/>
          <p:cNvSpPr>
            <a:spLocks noGrp="1"/>
          </p:cNvSpPr>
          <p:nvPr>
            <p:ph idx="1"/>
          </p:nvPr>
        </p:nvSpPr>
        <p:spPr/>
        <p:txBody>
          <a:bodyPr/>
          <a:lstStyle/>
          <a:p>
            <a:r>
              <a:rPr lang="en-US" dirty="0"/>
              <a:t>Teams of 3 – 5 players compete to finish activities at 6 stations, decode a “Magic Password,” collaborate on a short quiz in our Canvas LMS during their class meeting time. </a:t>
            </a:r>
          </a:p>
          <a:p>
            <a:pPr marL="0" indent="0">
              <a:buNone/>
            </a:pPr>
            <a:endParaRPr lang="en-US" dirty="0"/>
          </a:p>
          <a:p>
            <a:r>
              <a:rPr lang="en-US" dirty="0"/>
              <a:t>Six additional activities are available in Canvas to extend game play.</a:t>
            </a:r>
          </a:p>
          <a:p>
            <a:endParaRPr lang="en-US" dirty="0"/>
          </a:p>
        </p:txBody>
      </p:sp>
    </p:spTree>
    <p:extLst>
      <p:ext uri="{BB962C8B-B14F-4D97-AF65-F5344CB8AC3E}">
        <p14:creationId xmlns:p14="http://schemas.microsoft.com/office/powerpoint/2010/main" val="163332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dirty="0"/>
              <a:t>Familiarize students with the wide variety of library services</a:t>
            </a:r>
          </a:p>
          <a:p>
            <a:pPr lvl="2"/>
            <a:r>
              <a:rPr lang="en-US" dirty="0"/>
              <a:t>Encourage each student obtains a library card</a:t>
            </a:r>
          </a:p>
          <a:p>
            <a:pPr lvl="2"/>
            <a:r>
              <a:rPr lang="en-US" dirty="0"/>
              <a:t>Encourage student use of all Learning Commons services</a:t>
            </a:r>
          </a:p>
          <a:p>
            <a:pPr lvl="4"/>
            <a:r>
              <a:rPr lang="en-US" dirty="0"/>
              <a:t>Tutoring Center</a:t>
            </a:r>
          </a:p>
          <a:p>
            <a:pPr lvl="4"/>
            <a:r>
              <a:rPr lang="en-US" dirty="0"/>
              <a:t>Interlibrary Loan</a:t>
            </a:r>
          </a:p>
          <a:p>
            <a:pPr lvl="4"/>
            <a:r>
              <a:rPr lang="en-US" dirty="0"/>
              <a:t>Relaxation room</a:t>
            </a:r>
          </a:p>
          <a:p>
            <a:pPr lvl="4"/>
            <a:r>
              <a:rPr lang="en-US" dirty="0"/>
              <a:t>One Button Studio</a:t>
            </a:r>
          </a:p>
          <a:p>
            <a:pPr lvl="4"/>
            <a:r>
              <a:rPr lang="en-US" dirty="0"/>
              <a:t>Database search</a:t>
            </a:r>
          </a:p>
          <a:p>
            <a:endParaRPr lang="en-US" dirty="0"/>
          </a:p>
        </p:txBody>
      </p:sp>
    </p:spTree>
    <p:extLst>
      <p:ext uri="{BB962C8B-B14F-4D97-AF65-F5344CB8AC3E}">
        <p14:creationId xmlns:p14="http://schemas.microsoft.com/office/powerpoint/2010/main" val="422123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Goals, cont. </a:t>
            </a:r>
          </a:p>
        </p:txBody>
      </p:sp>
      <p:sp>
        <p:nvSpPr>
          <p:cNvPr id="3" name="Content Placeholder 2"/>
          <p:cNvSpPr>
            <a:spLocks noGrp="1"/>
          </p:cNvSpPr>
          <p:nvPr>
            <p:ph idx="1"/>
          </p:nvPr>
        </p:nvSpPr>
        <p:spPr/>
        <p:txBody>
          <a:bodyPr/>
          <a:lstStyle/>
          <a:p>
            <a:r>
              <a:rPr lang="en-US" dirty="0"/>
              <a:t>Explore basic concepts of Information Literacy, and encourage deeper learning around information literacy concepts.</a:t>
            </a:r>
          </a:p>
          <a:p>
            <a:r>
              <a:rPr lang="en-US" dirty="0"/>
              <a:t>Increase student engagement in the Learning Center lesson.</a:t>
            </a:r>
          </a:p>
          <a:p>
            <a:r>
              <a:rPr lang="en-US" dirty="0"/>
              <a:t>Increase student engagement with one another, library staff, and tutors. </a:t>
            </a:r>
          </a:p>
          <a:p>
            <a:endParaRPr lang="en-US" dirty="0"/>
          </a:p>
        </p:txBody>
      </p:sp>
    </p:spTree>
    <p:extLst>
      <p:ext uri="{BB962C8B-B14F-4D97-AF65-F5344CB8AC3E}">
        <p14:creationId xmlns:p14="http://schemas.microsoft.com/office/powerpoint/2010/main" val="332623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Essential objectives are met during the in-class activities. Remaining objectives are met during the extended learning activities.</a:t>
            </a:r>
          </a:p>
          <a:p>
            <a:pPr marL="0" indent="0">
              <a:buNone/>
            </a:pPr>
            <a:endParaRPr lang="en-US" dirty="0"/>
          </a:p>
          <a:p>
            <a:endParaRPr lang="en-US" dirty="0"/>
          </a:p>
        </p:txBody>
      </p:sp>
    </p:spTree>
    <p:extLst>
      <p:ext uri="{BB962C8B-B14F-4D97-AF65-F5344CB8AC3E}">
        <p14:creationId xmlns:p14="http://schemas.microsoft.com/office/powerpoint/2010/main" val="348480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Essential Learning Objectives</a:t>
            </a:r>
          </a:p>
        </p:txBody>
      </p:sp>
      <p:sp>
        <p:nvSpPr>
          <p:cNvPr id="3" name="Content Placeholder 2"/>
          <p:cNvSpPr>
            <a:spLocks noGrp="1"/>
          </p:cNvSpPr>
          <p:nvPr>
            <p:ph idx="1"/>
          </p:nvPr>
        </p:nvSpPr>
        <p:spPr/>
        <p:txBody>
          <a:bodyPr/>
          <a:lstStyle/>
          <a:p>
            <a:r>
              <a:rPr lang="en-US" dirty="0"/>
              <a:t>Identify and locate resources available from the Learning Commons Library.</a:t>
            </a:r>
          </a:p>
          <a:p>
            <a:r>
              <a:rPr lang="en-US" dirty="0"/>
              <a:t>Give examples of services provided by the Learning Commons Tutors.</a:t>
            </a:r>
          </a:p>
          <a:p>
            <a:r>
              <a:rPr lang="en-US" dirty="0"/>
              <a:t>Identify key parts of a peer-reviewed resource.</a:t>
            </a:r>
          </a:p>
          <a:p>
            <a:endParaRPr lang="en-US" dirty="0"/>
          </a:p>
        </p:txBody>
      </p:sp>
    </p:spTree>
    <p:extLst>
      <p:ext uri="{BB962C8B-B14F-4D97-AF65-F5344CB8AC3E}">
        <p14:creationId xmlns:p14="http://schemas.microsoft.com/office/powerpoint/2010/main" val="337795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Essential Learning Objectives, cont.</a:t>
            </a:r>
          </a:p>
        </p:txBody>
      </p:sp>
      <p:sp>
        <p:nvSpPr>
          <p:cNvPr id="3" name="Content Placeholder 2"/>
          <p:cNvSpPr>
            <a:spLocks noGrp="1"/>
          </p:cNvSpPr>
          <p:nvPr>
            <p:ph idx="1"/>
          </p:nvPr>
        </p:nvSpPr>
        <p:spPr/>
        <p:txBody>
          <a:bodyPr/>
          <a:lstStyle/>
          <a:p>
            <a:r>
              <a:rPr lang="en-US" dirty="0"/>
              <a:t>Explain the significance of using Peer reviewed articles for research.</a:t>
            </a:r>
          </a:p>
          <a:p>
            <a:r>
              <a:rPr lang="en-US" dirty="0"/>
              <a:t>Use the Learning Commons Library website to locate a recent peer-reviewed article. </a:t>
            </a:r>
          </a:p>
          <a:p>
            <a:r>
              <a:rPr lang="en-US" dirty="0"/>
              <a:t>Explain the process of requesting an item from inter-library loan. </a:t>
            </a:r>
          </a:p>
          <a:p>
            <a:endParaRPr lang="en-US" dirty="0"/>
          </a:p>
        </p:txBody>
      </p:sp>
    </p:spTree>
    <p:extLst>
      <p:ext uri="{BB962C8B-B14F-4D97-AF65-F5344CB8AC3E}">
        <p14:creationId xmlns:p14="http://schemas.microsoft.com/office/powerpoint/2010/main" val="342629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Objectives for Extended Learning</a:t>
            </a:r>
          </a:p>
        </p:txBody>
      </p:sp>
      <p:sp>
        <p:nvSpPr>
          <p:cNvPr id="3" name="Content Placeholder 2"/>
          <p:cNvSpPr>
            <a:spLocks noGrp="1"/>
          </p:cNvSpPr>
          <p:nvPr>
            <p:ph idx="1"/>
          </p:nvPr>
        </p:nvSpPr>
        <p:spPr/>
        <p:txBody>
          <a:bodyPr/>
          <a:lstStyle/>
          <a:p>
            <a:r>
              <a:rPr lang="en-US" dirty="0"/>
              <a:t>Identify sources in a personal information landscape.</a:t>
            </a:r>
          </a:p>
          <a:p>
            <a:r>
              <a:rPr lang="en-US" dirty="0"/>
              <a:t>Recognize the six parts of the Framework for Information Literacy and be able to give a real-life example of one of the six parts.</a:t>
            </a:r>
          </a:p>
          <a:p>
            <a:endParaRPr lang="en-US" dirty="0"/>
          </a:p>
        </p:txBody>
      </p:sp>
    </p:spTree>
    <p:extLst>
      <p:ext uri="{BB962C8B-B14F-4D97-AF65-F5344CB8AC3E}">
        <p14:creationId xmlns:p14="http://schemas.microsoft.com/office/powerpoint/2010/main" val="380292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er: Sauk Valley Community College, SVCC.edu">
            <a:extLst>
              <a:ext uri="{FF2B5EF4-FFF2-40B4-BE49-F238E27FC236}">
                <a16:creationId xmlns:a16="http://schemas.microsoft.com/office/drawing/2014/main" id="{CFDC0D3B-019E-D344-B560-38E1A1E7B27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t>Extended Learning Objectives, cont.</a:t>
            </a:r>
            <a:endParaRPr lang="en-US" dirty="0"/>
          </a:p>
        </p:txBody>
      </p:sp>
      <p:sp>
        <p:nvSpPr>
          <p:cNvPr id="3" name="Content Placeholder 2"/>
          <p:cNvSpPr>
            <a:spLocks noGrp="1"/>
          </p:cNvSpPr>
          <p:nvPr>
            <p:ph idx="1"/>
          </p:nvPr>
        </p:nvSpPr>
        <p:spPr/>
        <p:txBody>
          <a:bodyPr/>
          <a:lstStyle/>
          <a:p>
            <a:r>
              <a:rPr lang="en-US" dirty="0"/>
              <a:t>Recognize the steps in the SIFT Model for Evaluating Web Resources.</a:t>
            </a:r>
          </a:p>
          <a:p>
            <a:r>
              <a:rPr lang="en-US" dirty="0"/>
              <a:t>Identify an abstract and describe how it helps locate appropriate research materials. </a:t>
            </a:r>
          </a:p>
          <a:p>
            <a:endParaRPr lang="en-US" dirty="0"/>
          </a:p>
        </p:txBody>
      </p:sp>
    </p:spTree>
    <p:extLst>
      <p:ext uri="{BB962C8B-B14F-4D97-AF65-F5344CB8AC3E}">
        <p14:creationId xmlns:p14="http://schemas.microsoft.com/office/powerpoint/2010/main" val="846090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VCC generic template" id="{9D2A01D7-E414-A840-8AAC-8E5E609F6C2F}" vid="{219A39B3-BA45-6C49-B254-351231C04A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SVCC generic template 2020</Template>
  <TotalTime>178</TotalTime>
  <Words>1735</Words>
  <Application>Microsoft Office PowerPoint</Application>
  <PresentationFormat>On-screen Show (4:3)</PresentationFormat>
  <Paragraphs>113</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 Gamified Information Literacy Unit for First Year Experience Courses</vt:lpstr>
      <vt:lpstr>SVCC Learning Commons Quest</vt:lpstr>
      <vt:lpstr>Goals</vt:lpstr>
      <vt:lpstr>Goals, cont. </vt:lpstr>
      <vt:lpstr>Learning Objectives</vt:lpstr>
      <vt:lpstr>Essential Learning Objectives</vt:lpstr>
      <vt:lpstr>Essential Learning Objectives, cont.</vt:lpstr>
      <vt:lpstr>Objectives for Extended Learning</vt:lpstr>
      <vt:lpstr>Extended Learning Objectives, cont.</vt:lpstr>
      <vt:lpstr>Challenges to Game Development</vt:lpstr>
      <vt:lpstr>Integrated Game Theory</vt:lpstr>
      <vt:lpstr>Integrated Game Theory, cont. </vt:lpstr>
      <vt:lpstr>Integrated Game Theory, cont. 2 </vt:lpstr>
      <vt:lpstr>Sample Game Activity</vt:lpstr>
      <vt:lpstr>Activity 3, cont. </vt:lpstr>
      <vt:lpstr>Equity in Game Play</vt:lpstr>
      <vt:lpstr>Grading</vt:lpstr>
      <vt:lpstr>Lessons Learned</vt:lpstr>
    </vt:vector>
  </TitlesOfParts>
  <Company>Sauk Valley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Fisch</dc:creator>
  <cp:lastModifiedBy>Robin Fisch</cp:lastModifiedBy>
  <cp:revision>9</cp:revision>
  <dcterms:created xsi:type="dcterms:W3CDTF">2020-02-27T16:30:26Z</dcterms:created>
  <dcterms:modified xsi:type="dcterms:W3CDTF">2020-03-10T16:22:14Z</dcterms:modified>
</cp:coreProperties>
</file>